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98" r:id="rId2"/>
    <p:sldId id="300" r:id="rId3"/>
    <p:sldId id="291" r:id="rId4"/>
    <p:sldId id="303" r:id="rId5"/>
    <p:sldId id="301" r:id="rId6"/>
    <p:sldId id="275" r:id="rId7"/>
    <p:sldId id="293" r:id="rId8"/>
    <p:sldId id="272" r:id="rId9"/>
    <p:sldId id="262" r:id="rId10"/>
    <p:sldId id="263" r:id="rId11"/>
    <p:sldId id="264" r:id="rId12"/>
    <p:sldId id="290" r:id="rId13"/>
    <p:sldId id="265" r:id="rId14"/>
    <p:sldId id="286" r:id="rId15"/>
    <p:sldId id="266" r:id="rId16"/>
    <p:sldId id="287" r:id="rId17"/>
    <p:sldId id="267" r:id="rId18"/>
    <p:sldId id="268" r:id="rId19"/>
    <p:sldId id="269" r:id="rId20"/>
    <p:sldId id="299" r:id="rId21"/>
    <p:sldId id="308" r:id="rId22"/>
    <p:sldId id="292" r:id="rId23"/>
    <p:sldId id="305" r:id="rId24"/>
    <p:sldId id="304" r:id="rId25"/>
    <p:sldId id="309" r:id="rId26"/>
    <p:sldId id="306" r:id="rId27"/>
    <p:sldId id="307" r:id="rId28"/>
    <p:sldId id="302" r:id="rId29"/>
    <p:sldId id="273" r:id="rId30"/>
    <p:sldId id="285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D033D"/>
    <a:srgbClr val="CC4204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83" d="100"/>
          <a:sy n="83" d="100"/>
        </p:scale>
        <p:origin x="7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E0C-F5CB-49BF-8971-345126B2F05D}" type="datetimeFigureOut">
              <a:rPr lang="fr-BE" smtClean="0"/>
              <a:t>15-05-20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B67D-D977-409A-B812-2661309D10A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9773907"/>
      </p:ext>
    </p:extLst>
  </p:cSld>
  <p:clrMapOvr>
    <a:masterClrMapping/>
  </p:clrMapOvr>
  <p:transition spd="slow" advClick="0" advTm="7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E0C-F5CB-49BF-8971-345126B2F05D}" type="datetimeFigureOut">
              <a:rPr lang="fr-BE" smtClean="0"/>
              <a:t>15-05-20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B67D-D977-409A-B812-2661309D10A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255918"/>
      </p:ext>
    </p:extLst>
  </p:cSld>
  <p:clrMapOvr>
    <a:masterClrMapping/>
  </p:clrMapOvr>
  <p:transition spd="slow" advClick="0" advTm="7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E0C-F5CB-49BF-8971-345126B2F05D}" type="datetimeFigureOut">
              <a:rPr lang="fr-BE" smtClean="0"/>
              <a:t>15-05-20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B67D-D977-409A-B812-2661309D10A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0628180"/>
      </p:ext>
    </p:extLst>
  </p:cSld>
  <p:clrMapOvr>
    <a:masterClrMapping/>
  </p:clrMapOvr>
  <p:transition spd="slow" advClick="0" advTm="7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E0C-F5CB-49BF-8971-345126B2F05D}" type="datetimeFigureOut">
              <a:rPr lang="fr-BE" smtClean="0"/>
              <a:t>15-05-20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B67D-D977-409A-B812-2661309D10A3}" type="slidenum">
              <a:rPr lang="fr-BE" smtClean="0"/>
              <a:t>‹N°›</a:t>
            </a:fld>
            <a:endParaRPr lang="fr-BE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961613"/>
      </p:ext>
    </p:extLst>
  </p:cSld>
  <p:clrMapOvr>
    <a:masterClrMapping/>
  </p:clrMapOvr>
  <p:transition spd="slow" advClick="0" advTm="7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E0C-F5CB-49BF-8971-345126B2F05D}" type="datetimeFigureOut">
              <a:rPr lang="fr-BE" smtClean="0"/>
              <a:t>15-05-20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B67D-D977-409A-B812-2661309D10A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9076066"/>
      </p:ext>
    </p:extLst>
  </p:cSld>
  <p:clrMapOvr>
    <a:masterClrMapping/>
  </p:clrMapOvr>
  <p:transition spd="slow" advClick="0" advTm="7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E0C-F5CB-49BF-8971-345126B2F05D}" type="datetimeFigureOut">
              <a:rPr lang="fr-BE" smtClean="0"/>
              <a:t>15-05-20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B67D-D977-409A-B812-2661309D10A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3656651"/>
      </p:ext>
    </p:extLst>
  </p:cSld>
  <p:clrMapOvr>
    <a:masterClrMapping/>
  </p:clrMapOvr>
  <p:transition spd="slow" advClick="0" advTm="7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E0C-F5CB-49BF-8971-345126B2F05D}" type="datetimeFigureOut">
              <a:rPr lang="fr-BE" smtClean="0"/>
              <a:t>15-05-20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B67D-D977-409A-B812-2661309D10A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7618029"/>
      </p:ext>
    </p:extLst>
  </p:cSld>
  <p:clrMapOvr>
    <a:masterClrMapping/>
  </p:clrMapOvr>
  <p:transition spd="slow" advClick="0" advTm="7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E0C-F5CB-49BF-8971-345126B2F05D}" type="datetimeFigureOut">
              <a:rPr lang="fr-BE" smtClean="0"/>
              <a:t>15-05-20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B67D-D977-409A-B812-2661309D10A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3775143"/>
      </p:ext>
    </p:extLst>
  </p:cSld>
  <p:clrMapOvr>
    <a:masterClrMapping/>
  </p:clrMapOvr>
  <p:transition spd="slow" advClick="0" advTm="7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E0C-F5CB-49BF-8971-345126B2F05D}" type="datetimeFigureOut">
              <a:rPr lang="fr-BE" smtClean="0"/>
              <a:t>15-05-20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B67D-D977-409A-B812-2661309D10A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4967014"/>
      </p:ext>
    </p:extLst>
  </p:cSld>
  <p:clrMapOvr>
    <a:masterClrMapping/>
  </p:clrMapOvr>
  <p:transition spd="slow" advClick="0" advTm="7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E0C-F5CB-49BF-8971-345126B2F05D}" type="datetimeFigureOut">
              <a:rPr lang="fr-BE" smtClean="0"/>
              <a:t>15-05-20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B67D-D977-409A-B812-2661309D10A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85500239"/>
      </p:ext>
    </p:extLst>
  </p:cSld>
  <p:clrMapOvr>
    <a:masterClrMapping/>
  </p:clrMapOvr>
  <p:transition spd="slow" advClick="0" advTm="7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E0C-F5CB-49BF-8971-345126B2F05D}" type="datetimeFigureOut">
              <a:rPr lang="fr-BE" smtClean="0"/>
              <a:t>15-05-20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B67D-D977-409A-B812-2661309D10A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9913991"/>
      </p:ext>
    </p:extLst>
  </p:cSld>
  <p:clrMapOvr>
    <a:masterClrMapping/>
  </p:clrMapOvr>
  <p:transition spd="slow" advClick="0" advTm="7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E0C-F5CB-49BF-8971-345126B2F05D}" type="datetimeFigureOut">
              <a:rPr lang="fr-BE" smtClean="0"/>
              <a:t>15-05-20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B67D-D977-409A-B812-2661309D10A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3650704"/>
      </p:ext>
    </p:extLst>
  </p:cSld>
  <p:clrMapOvr>
    <a:masterClrMapping/>
  </p:clrMapOvr>
  <p:transition spd="slow" advClick="0" advTm="7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E0C-F5CB-49BF-8971-345126B2F05D}" type="datetimeFigureOut">
              <a:rPr lang="fr-BE" smtClean="0"/>
              <a:t>15-05-20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B67D-D977-409A-B812-2661309D10A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61582811"/>
      </p:ext>
    </p:extLst>
  </p:cSld>
  <p:clrMapOvr>
    <a:masterClrMapping/>
  </p:clrMapOvr>
  <p:transition spd="slow" advClick="0" advTm="7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E0C-F5CB-49BF-8971-345126B2F05D}" type="datetimeFigureOut">
              <a:rPr lang="fr-BE" smtClean="0"/>
              <a:t>15-05-20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B67D-D977-409A-B812-2661309D10A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2095868"/>
      </p:ext>
    </p:extLst>
  </p:cSld>
  <p:clrMapOvr>
    <a:masterClrMapping/>
  </p:clrMapOvr>
  <p:transition spd="slow" advClick="0" advTm="7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E0C-F5CB-49BF-8971-345126B2F05D}" type="datetimeFigureOut">
              <a:rPr lang="fr-BE" smtClean="0"/>
              <a:t>15-05-20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B67D-D977-409A-B812-2661309D10A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1644748"/>
      </p:ext>
    </p:extLst>
  </p:cSld>
  <p:clrMapOvr>
    <a:masterClrMapping/>
  </p:clrMapOvr>
  <p:transition spd="slow" advClick="0" advTm="7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E0C-F5CB-49BF-8971-345126B2F05D}" type="datetimeFigureOut">
              <a:rPr lang="fr-BE" smtClean="0"/>
              <a:t>15-05-20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B67D-D977-409A-B812-2661309D10A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6420020"/>
      </p:ext>
    </p:extLst>
  </p:cSld>
  <p:clrMapOvr>
    <a:masterClrMapping/>
  </p:clrMapOvr>
  <p:transition spd="slow" advClick="0" advTm="7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E0C-F5CB-49BF-8971-345126B2F05D}" type="datetimeFigureOut">
              <a:rPr lang="fr-BE" smtClean="0"/>
              <a:t>15-05-20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B67D-D977-409A-B812-2661309D10A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4226722"/>
      </p:ext>
    </p:extLst>
  </p:cSld>
  <p:clrMapOvr>
    <a:masterClrMapping/>
  </p:clrMapOvr>
  <p:transition spd="slow" advClick="0" advTm="7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2E19E0C-F5CB-49BF-8971-345126B2F05D}" type="datetimeFigureOut">
              <a:rPr lang="fr-BE" smtClean="0"/>
              <a:t>15-05-20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FFCB67D-D977-409A-B812-2661309D10A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655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ransition spd="slow" advClick="0" advTm="7000"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61804" y="2831669"/>
            <a:ext cx="7865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Comment faire avec mon masque</a:t>
            </a:r>
            <a:endParaRPr lang="fr-BE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98863" y="4199902"/>
            <a:ext cx="678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CC4204"/>
                </a:solidFill>
                <a:latin typeface="Comic Sans MS" panose="030F0702030302020204" pitchFamily="66" charset="0"/>
              </a:rPr>
              <a:t>?</a:t>
            </a:r>
            <a:endParaRPr lang="fr-BE" sz="5400" b="1" dirty="0">
              <a:solidFill>
                <a:srgbClr val="CC4204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564834" y="1063326"/>
            <a:ext cx="64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6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!</a:t>
            </a:r>
            <a:endParaRPr lang="fr-BE" sz="66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889953" y="4199902"/>
            <a:ext cx="643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5400" b="1" dirty="0">
                <a:solidFill>
                  <a:srgbClr val="BD033D"/>
                </a:solidFill>
                <a:latin typeface="Comic Sans MS" panose="030F0702030302020204" pitchFamily="66" charset="0"/>
              </a:rPr>
              <a:t>?</a:t>
            </a:r>
            <a:endParaRPr lang="fr-BE" sz="5400" b="1" dirty="0">
              <a:solidFill>
                <a:srgbClr val="BD033D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83345" y="1063326"/>
            <a:ext cx="8422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>
                <a:solidFill>
                  <a:schemeClr val="accent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C’EST LA RENTRÉE</a:t>
            </a:r>
            <a:endParaRPr lang="fr-BE" sz="6600" b="1" dirty="0">
              <a:solidFill>
                <a:schemeClr val="accent3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529" y="3693721"/>
            <a:ext cx="2366290" cy="2253609"/>
          </a:xfrm>
          <a:prstGeom prst="flowChartAlternateProcess">
            <a:avLst/>
          </a:prstGeom>
        </p:spPr>
      </p:pic>
      <p:pic>
        <p:nvPicPr>
          <p:cNvPr id="3" name="Wishful_Think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74921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7247" t="8343" r="5051" b="7119"/>
          <a:stretch/>
        </p:blipFill>
        <p:spPr>
          <a:xfrm>
            <a:off x="1493949" y="1880314"/>
            <a:ext cx="3258355" cy="3116689"/>
          </a:xfrm>
          <a:prstGeom prst="ellipse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845709" y="1136561"/>
            <a:ext cx="6693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08000"/>
                </a:solidFill>
                <a:latin typeface="Comic Sans MS" panose="030F0702030302020204" pitchFamily="66" charset="0"/>
              </a:rPr>
              <a:t>Cherche le haut du masque,</a:t>
            </a:r>
          </a:p>
          <a:p>
            <a:pPr algn="ctr"/>
            <a:r>
              <a:rPr lang="fr-FR" sz="4000" u="sng" dirty="0">
                <a:solidFill>
                  <a:srgbClr val="008000"/>
                </a:solidFill>
                <a:latin typeface="Comic Sans MS" panose="030F0702030302020204" pitchFamily="66" charset="0"/>
              </a:rPr>
              <a:t>parfois</a:t>
            </a:r>
            <a:r>
              <a:rPr lang="fr-FR" sz="4000" dirty="0">
                <a:solidFill>
                  <a:srgbClr val="008000"/>
                </a:solidFill>
                <a:latin typeface="Comic Sans MS" panose="030F0702030302020204" pitchFamily="66" charset="0"/>
              </a:rPr>
              <a:t> il contient une </a:t>
            </a:r>
          </a:p>
          <a:p>
            <a:pPr algn="ctr"/>
            <a:r>
              <a:rPr lang="fr-FR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tige métallique.</a:t>
            </a:r>
            <a:endParaRPr lang="fr-BE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3541689" y="1596980"/>
            <a:ext cx="900000" cy="12878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5306096" y="3683358"/>
            <a:ext cx="6078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08000"/>
                </a:solidFill>
                <a:latin typeface="Comic Sans MS" panose="030F0702030302020204" pitchFamily="66" charset="0"/>
              </a:rPr>
              <a:t>S’il n’en a pas, colorie </a:t>
            </a:r>
          </a:p>
          <a:p>
            <a:pPr algn="ctr"/>
            <a:r>
              <a:rPr lang="fr-FR" sz="4000" dirty="0">
                <a:solidFill>
                  <a:srgbClr val="008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fr-FR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1 bord </a:t>
            </a:r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</a:t>
            </a:r>
          </a:p>
          <a:p>
            <a:pPr algn="ctr"/>
            <a:r>
              <a:rPr lang="fr-FR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de chaque élastique.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1776389" y="2149398"/>
            <a:ext cx="45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</a:t>
            </a:r>
            <a:endParaRPr lang="fr-BE" sz="5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7305" y="2149398"/>
            <a:ext cx="409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</a:t>
            </a:r>
            <a:endParaRPr lang="fr-B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40452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2531" t="10527" r="9392" b="8024"/>
          <a:stretch/>
        </p:blipFill>
        <p:spPr>
          <a:xfrm>
            <a:off x="1339402" y="1828799"/>
            <a:ext cx="3309871" cy="3142446"/>
          </a:xfrm>
          <a:prstGeom prst="ellipse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84125" y="2799857"/>
            <a:ext cx="6748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Pose le masque sur ton nez </a:t>
            </a:r>
            <a:b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</a:br>
            <a:r>
              <a:rPr lang="fr-FR"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et</a:t>
            </a:r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 ta bouche.</a:t>
            </a:r>
            <a:endParaRPr lang="fr-BE" sz="3600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470" y="1167391"/>
            <a:ext cx="4497174" cy="31390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80339" y="1167391"/>
            <a:ext cx="6040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Place les élastiques derrière tes oreilles   </a:t>
            </a:r>
            <a:endParaRPr lang="fr-BE" sz="3600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0803" y="4337122"/>
            <a:ext cx="11463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attache les rubans derrière ta tête en passant</a:t>
            </a:r>
          </a:p>
          <a:p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 l</a:t>
            </a:r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e ruban du dessus </a:t>
            </a:r>
            <a:r>
              <a:rPr lang="fr-FR"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sur</a:t>
            </a:r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 ton oreille </a:t>
            </a:r>
          </a:p>
          <a:p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 l</a:t>
            </a:r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e ruban du dessous </a:t>
            </a:r>
            <a:r>
              <a:rPr lang="fr-FR"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sous</a:t>
            </a:r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 ton oreille.</a:t>
            </a:r>
            <a:endParaRPr lang="fr-BE" sz="3600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128225" y="2913839"/>
            <a:ext cx="106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ou</a:t>
            </a:r>
            <a:endParaRPr lang="fr-BE" sz="48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69976"/>
      </p:ext>
    </p:extLst>
  </p:cSld>
  <p:clrMapOvr>
    <a:masterClrMapping/>
  </p:clrMapOvr>
  <p:transition spd="slow" advClick="0" advTm="1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1812" t="10754" r="8532" b="6156"/>
          <a:stretch/>
        </p:blipFill>
        <p:spPr>
          <a:xfrm>
            <a:off x="468608" y="1732930"/>
            <a:ext cx="3232597" cy="3142445"/>
          </a:xfrm>
          <a:prstGeom prst="ellipse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08869" y="514241"/>
            <a:ext cx="7988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Avec une main, maintiens le haut de ton masque sur ton nez.</a:t>
            </a:r>
            <a:endParaRPr lang="fr-BE" sz="3600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90913" y="2620274"/>
            <a:ext cx="7801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Avec l’autre main tire sur le bas de ton masque pour l’amener </a:t>
            </a:r>
          </a:p>
          <a:p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sous ton menton.</a:t>
            </a:r>
            <a:endParaRPr lang="fr-BE" sz="3600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90407" y="2596266"/>
            <a:ext cx="46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1</a:t>
            </a:r>
            <a:endParaRPr lang="fr-BE" sz="40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97176" y="3328160"/>
            <a:ext cx="467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2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041715" y="504937"/>
            <a:ext cx="408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1</a:t>
            </a:r>
            <a:endParaRPr lang="fr-BE" sz="40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96338" y="2620274"/>
            <a:ext cx="55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2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4494" y="5147166"/>
            <a:ext cx="91390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BE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Ajuste le masque afin qu’il colle bien </a:t>
            </a:r>
          </a:p>
          <a:p>
            <a:pPr lvl="0"/>
            <a:r>
              <a:rPr lang="fr-BE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à ton visage.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97176" y="5147166"/>
            <a:ext cx="457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4000" b="1" dirty="0">
                <a:solidFill>
                  <a:srgbClr val="FF0000"/>
                </a:solidFill>
              </a:rPr>
              <a:t>3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8098" y="2838322"/>
            <a:ext cx="457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000" b="1" dirty="0">
                <a:solidFill>
                  <a:srgbClr val="FF0000"/>
                </a:solidFill>
              </a:rPr>
              <a:t>3</a:t>
            </a:r>
            <a:endParaRPr lang="fr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82840"/>
      </p:ext>
    </p:extLst>
  </p:cSld>
  <p:clrMapOvr>
    <a:masterClrMapping/>
  </p:clrMapOvr>
  <p:transition spd="slow" advClick="0" advTm="2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3" grpId="0"/>
      <p:bldP spid="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746" y="1867437"/>
            <a:ext cx="3962953" cy="370574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76699" y="1614346"/>
            <a:ext cx="70229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08000"/>
                </a:solidFill>
                <a:latin typeface="Comic Sans MS" panose="030F0702030302020204" pitchFamily="66" charset="0"/>
              </a:rPr>
              <a:t>Voilà, </a:t>
            </a:r>
          </a:p>
          <a:p>
            <a:r>
              <a:rPr lang="fr-FR" sz="4000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fr-FR" sz="4000" dirty="0">
                <a:solidFill>
                  <a:srgbClr val="008000"/>
                </a:solidFill>
                <a:latin typeface="Comic Sans MS" panose="030F0702030302020204" pitchFamily="66" charset="0"/>
              </a:rPr>
              <a:t>   ton masque est bien placé</a:t>
            </a:r>
            <a:endParaRPr lang="fr-BE" sz="4000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13959" y="813882"/>
            <a:ext cx="1892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08000"/>
                </a:solidFill>
                <a:latin typeface="Comic Sans MS" panose="030F0702030302020204" pitchFamily="66" charset="0"/>
              </a:rPr>
              <a:t>Super!</a:t>
            </a:r>
            <a:endParaRPr lang="fr-BE" sz="4000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847274" y="543998"/>
            <a:ext cx="2826326" cy="132343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7866888" y="3862368"/>
            <a:ext cx="14425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rgbClr val="00B050"/>
                </a:solidFill>
                <a:latin typeface="Comic Sans MS" panose="030F0702030302020204" pitchFamily="66" charset="0"/>
                <a:sym typeface="Wingdings 2" panose="05020102010507070707" pitchFamily="18" charset="2"/>
              </a:rPr>
              <a:t></a:t>
            </a:r>
            <a:endParaRPr lang="fr-BE" sz="8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23376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93971" y="2051115"/>
            <a:ext cx="7014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Maintenant, </a:t>
            </a:r>
          </a:p>
          <a:p>
            <a:pPr algn="ctr"/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laisse-le en place </a:t>
            </a:r>
          </a:p>
          <a:p>
            <a:pPr algn="ctr"/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et ne le touche plus !!!</a:t>
            </a:r>
            <a:endParaRPr lang="fr-BE" sz="3600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496" y="2051115"/>
            <a:ext cx="3965475" cy="312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0789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rcRect b="2055"/>
          <a:stretch/>
        </p:blipFill>
        <p:spPr>
          <a:xfrm>
            <a:off x="1255395" y="1991934"/>
            <a:ext cx="3595027" cy="306946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14062" y="3203499"/>
            <a:ext cx="6354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Pour </a:t>
            </a:r>
            <a:r>
              <a:rPr lang="fr-FR" sz="3600" u="sng" dirty="0">
                <a:solidFill>
                  <a:srgbClr val="008000"/>
                </a:solidFill>
                <a:latin typeface="Comic Sans MS" panose="030F0702030302020204" pitchFamily="66" charset="0"/>
              </a:rPr>
              <a:t>enlever</a:t>
            </a:r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 ton masque</a:t>
            </a:r>
            <a:endParaRPr lang="fr-BE" sz="3600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0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00">
        <p14:reveal/>
      </p:transition>
    </mc:Choice>
    <mc:Fallback xmlns="">
      <p:transition spd="slow" advClick="0"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1727" t="9285" r="9356" b="5257"/>
          <a:stretch/>
        </p:blipFill>
        <p:spPr>
          <a:xfrm>
            <a:off x="1918951" y="1738648"/>
            <a:ext cx="3142445" cy="3142446"/>
          </a:xfrm>
          <a:prstGeom prst="ellipse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08464" y="2986705"/>
            <a:ext cx="599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Lave-toi d’abord les mains</a:t>
            </a:r>
            <a:endParaRPr lang="fr-BE" sz="3600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" y="3309871"/>
            <a:ext cx="2956238" cy="211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96509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9233" t="8017" r="8131" b="8896"/>
          <a:stretch/>
        </p:blipFill>
        <p:spPr>
          <a:xfrm>
            <a:off x="1403796" y="2086376"/>
            <a:ext cx="3631843" cy="3428460"/>
          </a:xfrm>
          <a:prstGeom prst="ellipse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454273" y="2923443"/>
            <a:ext cx="6103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Retire ton masque en le tenant par les élastiques</a:t>
            </a:r>
          </a:p>
          <a:p>
            <a:pPr algn="ctr"/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ou les rubans</a:t>
            </a:r>
            <a:endParaRPr lang="fr-BE" sz="3600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32634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8781" t="9460" r="32458" b="33144"/>
          <a:stretch/>
        </p:blipFill>
        <p:spPr>
          <a:xfrm>
            <a:off x="703424" y="1970466"/>
            <a:ext cx="2557465" cy="3451539"/>
          </a:xfrm>
          <a:prstGeom prst="flowChartAlternateProcess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372" y="2442831"/>
            <a:ext cx="5913633" cy="3718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38055" y="3096070"/>
            <a:ext cx="85539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Glisse-le dans ton sac en tissu ou </a:t>
            </a:r>
          </a:p>
          <a:p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ta boite et range-le dans ton cartable. </a:t>
            </a:r>
            <a:endParaRPr lang="fr-BE" sz="3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7123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3120" y="4033947"/>
            <a:ext cx="9093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BD033D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</a:t>
            </a:r>
            <a:r>
              <a:rPr lang="fr-FR" sz="4000" b="1" dirty="0">
                <a:solidFill>
                  <a:srgbClr val="BD033D"/>
                </a:solidFill>
                <a:latin typeface="Comic Sans MS" panose="030F0702030302020204" pitchFamily="66" charset="0"/>
              </a:rPr>
              <a:t> le bouclier de protection </a:t>
            </a:r>
            <a:r>
              <a:rPr lang="fr-FR" sz="4000" b="1" dirty="0">
                <a:solidFill>
                  <a:srgbClr val="BD033D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</a:t>
            </a:r>
            <a:endParaRPr lang="fr-BE" sz="4000" dirty="0"/>
          </a:p>
        </p:txBody>
      </p:sp>
      <p:sp>
        <p:nvSpPr>
          <p:cNvPr id="5" name="ZoneTexte 4"/>
          <p:cNvSpPr txBox="1"/>
          <p:nvPr/>
        </p:nvSpPr>
        <p:spPr>
          <a:xfrm>
            <a:off x="1342067" y="1148553"/>
            <a:ext cx="9415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</a:rPr>
              <a:t>Quand tu sors de chez toi,</a:t>
            </a:r>
            <a:endParaRPr lang="fr-BE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1481701" y="1856439"/>
            <a:ext cx="9136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</a:rPr>
              <a:t>une règle générale est à appliquer :</a:t>
            </a: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9622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6" dur="175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3622" t="7522" r="8412" b="5595"/>
          <a:stretch/>
        </p:blipFill>
        <p:spPr>
          <a:xfrm>
            <a:off x="1429554" y="1043187"/>
            <a:ext cx="3103809" cy="3193961"/>
          </a:xfrm>
          <a:prstGeom prst="ellipse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2697" y="4519954"/>
            <a:ext cx="4017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lave-toi à nouveau les mains</a:t>
            </a:r>
            <a:endParaRPr lang="fr-BE" sz="3600" dirty="0">
              <a:solidFill>
                <a:srgbClr val="008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3257" t="7481" r="6147" b="4560"/>
          <a:stretch/>
        </p:blipFill>
        <p:spPr>
          <a:xfrm>
            <a:off x="7199289" y="1094703"/>
            <a:ext cx="3296991" cy="3142445"/>
          </a:xfrm>
          <a:prstGeom prst="ellipse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706920" y="4519953"/>
            <a:ext cx="4281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ou utilise du gel </a:t>
            </a:r>
            <a:r>
              <a:rPr lang="fr-FR" sz="3600" dirty="0" err="1">
                <a:solidFill>
                  <a:srgbClr val="008000"/>
                </a:solidFill>
                <a:latin typeface="Comic Sans MS" panose="030F0702030302020204" pitchFamily="66" charset="0"/>
              </a:rPr>
              <a:t>hydro-alcoolique</a:t>
            </a:r>
            <a:endParaRPr lang="fr-BE" sz="3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81475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18196" y="2756078"/>
            <a:ext cx="7997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BD033D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 </a:t>
            </a:r>
            <a:r>
              <a:rPr lang="fr-FR" sz="4800" dirty="0">
                <a:solidFill>
                  <a:srgbClr val="BD033D"/>
                </a:solidFill>
                <a:latin typeface="Comic Sans MS" panose="030F0702030302020204" pitchFamily="66" charset="0"/>
              </a:rPr>
              <a:t>Astuces de bon usage !</a:t>
            </a:r>
            <a:endParaRPr lang="fr-BE" sz="4800" dirty="0">
              <a:solidFill>
                <a:srgbClr val="BD033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1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629" y="1006720"/>
            <a:ext cx="3722734" cy="336246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581626" y="1479908"/>
            <a:ext cx="6677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</a:rPr>
              <a:t>Si ton masque bouge </a:t>
            </a:r>
          </a:p>
          <a:p>
            <a:pPr algn="ctr"/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</a:rPr>
              <a:t>ou s’il descend ?</a:t>
            </a:r>
            <a:endParaRPr lang="fr-BE" sz="3600" dirty="0">
              <a:solidFill>
                <a:srgbClr val="BD033D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10614" y="3755874"/>
            <a:ext cx="10258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</a:rPr>
              <a:t>touche </a:t>
            </a:r>
            <a:r>
              <a:rPr lang="fr-FR" sz="3600" b="1" dirty="0">
                <a:solidFill>
                  <a:srgbClr val="BD033D"/>
                </a:solidFill>
                <a:latin typeface="Comic Sans MS" panose="030F0702030302020204" pitchFamily="66" charset="0"/>
              </a:rPr>
              <a:t>uniquement</a:t>
            </a:r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</a:rPr>
              <a:t>les élastiques ou les rubans </a:t>
            </a:r>
          </a:p>
          <a:p>
            <a:pPr algn="ctr"/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</a:rPr>
              <a:t>pour le remettre en place </a:t>
            </a:r>
            <a:r>
              <a:rPr lang="fr-FR" sz="3600" b="1" dirty="0">
                <a:solidFill>
                  <a:srgbClr val="BD033D"/>
                </a:solidFill>
                <a:latin typeface="Comic Sans MS" panose="030F0702030302020204" pitchFamily="66" charset="0"/>
              </a:rPr>
              <a:t>!!</a:t>
            </a:r>
            <a:endParaRPr lang="fr-BE" sz="3600" b="1" dirty="0">
              <a:solidFill>
                <a:srgbClr val="BD03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7962"/>
      </p:ext>
    </p:extLst>
  </p:cSld>
  <p:clrMapOvr>
    <a:masterClrMapping/>
  </p:clrMapOvr>
  <p:transition spd="slow" advClick="0"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08" y="2161850"/>
            <a:ext cx="1177129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fr-BE" sz="4000" dirty="0">
              <a:solidFill>
                <a:srgbClr val="BD033D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BE" sz="3600" b="1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2</a:t>
            </a:r>
            <a:r>
              <a:rPr lang="fr-BE" sz="36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pour pouvoir le changer si cela était nécessaire    </a:t>
            </a:r>
          </a:p>
          <a:p>
            <a:pPr algn="just">
              <a:spcAft>
                <a:spcPts val="0"/>
              </a:spcAft>
            </a:pPr>
            <a:endParaRPr lang="fr-BE" sz="4000" dirty="0">
              <a:solidFill>
                <a:srgbClr val="BD033D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BE" sz="3600" b="1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3</a:t>
            </a:r>
            <a:r>
              <a:rPr lang="fr-BE" sz="36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serait mieux, si tu y passes une journée entière.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0455" y="1515519"/>
            <a:ext cx="11462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BE" sz="36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Combien de masques faut-il pour aller à l’école ?</a:t>
            </a:r>
          </a:p>
        </p:txBody>
      </p:sp>
    </p:spTree>
    <p:extLst>
      <p:ext uri="{BB962C8B-B14F-4D97-AF65-F5344CB8AC3E}">
        <p14:creationId xmlns:p14="http://schemas.microsoft.com/office/powerpoint/2010/main" val="48665462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2161" y="1389217"/>
            <a:ext cx="9619941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400" dirty="0">
                <a:solidFill>
                  <a:srgbClr val="BD033D"/>
                </a:solidFill>
                <a:latin typeface="Comic Sans MS" panose="030F0702030302020204" pitchFamily="66" charset="0"/>
              </a:rPr>
              <a:t>comment faire si je dois éternuer ou tousser ?</a:t>
            </a:r>
          </a:p>
          <a:p>
            <a:r>
              <a:rPr lang="fr-FR" sz="3400" dirty="0">
                <a:solidFill>
                  <a:srgbClr val="BD033D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 é</a:t>
            </a:r>
            <a:r>
              <a:rPr lang="fr-FR" sz="3400" dirty="0">
                <a:solidFill>
                  <a:srgbClr val="BD033D"/>
                </a:solidFill>
                <a:latin typeface="Comic Sans MS" panose="030F0702030302020204" pitchFamily="66" charset="0"/>
              </a:rPr>
              <a:t>ternue ou tousse dans le masque… </a:t>
            </a:r>
          </a:p>
          <a:p>
            <a:r>
              <a:rPr lang="fr-FR" sz="3400" dirty="0">
                <a:solidFill>
                  <a:srgbClr val="BD033D"/>
                </a:solidFill>
                <a:latin typeface="Comic Sans MS" panose="030F0702030302020204" pitchFamily="66" charset="0"/>
              </a:rPr>
              <a:t>    et change-le s’il est mouillé !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2161" y="3227426"/>
            <a:ext cx="110382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400" dirty="0">
                <a:solidFill>
                  <a:srgbClr val="BD033D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et si je dois me moucher ?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fr-FR" sz="3400" dirty="0">
                <a:solidFill>
                  <a:srgbClr val="BD033D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enlève ton masque comme expliqué précédemment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fr-FR" sz="3400" dirty="0">
                <a:solidFill>
                  <a:srgbClr val="BD033D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pose-le dans ta boite, pendant que tu te mouches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fr-FR" sz="3400" dirty="0">
                <a:solidFill>
                  <a:srgbClr val="BD033D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jette-le mouchoir en papier à la poubelle !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fr-FR" sz="3400" dirty="0" err="1">
                <a:solidFill>
                  <a:srgbClr val="BD033D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lave-toi</a:t>
            </a:r>
            <a:r>
              <a:rPr lang="fr-FR" sz="3400" dirty="0">
                <a:solidFill>
                  <a:srgbClr val="BD033D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les mains ou utilise du gel hydro-alcoolique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fr-FR" sz="3400" dirty="0">
                <a:solidFill>
                  <a:srgbClr val="BD033D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mets un masque propre s’il est mouillé.</a:t>
            </a:r>
            <a:endParaRPr lang="fr-FR" sz="3600" dirty="0">
              <a:solidFill>
                <a:srgbClr val="BD033D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03808" y="566670"/>
            <a:ext cx="466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</a:rPr>
              <a:t>J’ai des allergies,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3951" r="5792" b="7513"/>
          <a:stretch/>
        </p:blipFill>
        <p:spPr>
          <a:xfrm>
            <a:off x="9156880" y="1502255"/>
            <a:ext cx="2897746" cy="23397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0198681"/>
      </p:ext>
    </p:extLst>
  </p:cSld>
  <p:clrMapOvr>
    <a:masterClrMapping/>
  </p:clrMapOvr>
  <p:transition spd="slow" advClick="0" advTm="3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25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7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875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75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14" y="801190"/>
            <a:ext cx="2129031" cy="18164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283">
            <a:off x="8794695" y="4139760"/>
            <a:ext cx="2346904" cy="17869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84004" y="2151066"/>
            <a:ext cx="7907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</a:rPr>
              <a:t>Comment faire avec mes lunettes ?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588541" y="4246424"/>
            <a:ext cx="79704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décolle-les un peu de ton visage</a:t>
            </a:r>
          </a:p>
          <a:p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    cela évitera l’apparition de buée.</a:t>
            </a:r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</a:rPr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68095694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9361" y="1151124"/>
            <a:ext cx="66197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Ne porte pas ton masque :</a:t>
            </a:r>
          </a:p>
          <a:p>
            <a:r>
              <a:rPr lang="fr-BE" sz="40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</a:p>
          <a:p>
            <a:r>
              <a:rPr lang="fr-BE" sz="40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sous ton nez </a:t>
            </a:r>
          </a:p>
          <a:p>
            <a:endParaRPr lang="fr-BE" sz="4000" dirty="0">
              <a:solidFill>
                <a:srgbClr val="BD033D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fr-BE" sz="40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sous ton menton</a:t>
            </a:r>
          </a:p>
          <a:p>
            <a:endParaRPr lang="fr-BE" sz="4000" dirty="0">
              <a:solidFill>
                <a:srgbClr val="BD033D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fr-BE" sz="40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autour de ton cou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87844" y="2222824"/>
            <a:ext cx="734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dirty="0">
                <a:solidFill>
                  <a:srgbClr val="C00000"/>
                </a:solidFill>
                <a:sym typeface="Wingdings 2" panose="05020102010507070707" pitchFamily="18" charset="2"/>
              </a:rPr>
              <a:t></a:t>
            </a:r>
            <a:endParaRPr lang="fr-BE" sz="48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9049" y="3472078"/>
            <a:ext cx="732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BE" sz="4800" dirty="0">
                <a:solidFill>
                  <a:srgbClr val="C00000"/>
                </a:solidFill>
                <a:sym typeface="Wingdings 2" panose="05020102010507070707" pitchFamily="18" charset="2"/>
              </a:rPr>
              <a:t></a:t>
            </a:r>
            <a:endParaRPr lang="fr-BE" sz="48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9049" y="4721332"/>
            <a:ext cx="732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BE" sz="4800" dirty="0">
                <a:solidFill>
                  <a:srgbClr val="C00000"/>
                </a:solidFill>
                <a:sym typeface="Wingdings 2" panose="05020102010507070707" pitchFamily="18" charset="2"/>
              </a:rPr>
              <a:t></a:t>
            </a:r>
            <a:endParaRPr lang="fr-BE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59933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634" y="458222"/>
            <a:ext cx="1160405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     </a:t>
            </a:r>
            <a:r>
              <a:rPr lang="fr-BE" sz="36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Comment dois-je faire pour boire ? </a:t>
            </a:r>
          </a:p>
          <a:p>
            <a:endParaRPr lang="fr-BE" sz="3600" dirty="0">
              <a:solidFill>
                <a:srgbClr val="BD033D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fr-BE" sz="36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lave-toi les mains ou utilise du gel hydro-alcoolique </a:t>
            </a:r>
          </a:p>
          <a:p>
            <a:pPr marL="1200150" lvl="1" indent="-742950">
              <a:buFont typeface="+mj-lt"/>
              <a:buAutoNum type="arabicPeriod"/>
            </a:pPr>
            <a:r>
              <a:rPr lang="fr-BE" sz="36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décroche un côté de ton masque par l’élastique et </a:t>
            </a:r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maintiens-le sur ton oreille avec une main    </a:t>
            </a:r>
            <a:r>
              <a:rPr lang="fr-FR" sz="32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(si ton masque a des rubans, enlève-le complètement)</a:t>
            </a:r>
            <a:endParaRPr lang="fr-BE" sz="3200" dirty="0">
              <a:solidFill>
                <a:srgbClr val="BD033D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fr-BE" sz="36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bois avec l’autre main </a:t>
            </a:r>
          </a:p>
          <a:p>
            <a:pPr marL="1200150" lvl="1" indent="-742950">
              <a:buFont typeface="+mj-lt"/>
              <a:buAutoNum type="arabicPeriod"/>
            </a:pPr>
            <a:r>
              <a:rPr lang="fr-BE" sz="36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raccroche le masque à ton oreille </a:t>
            </a:r>
          </a:p>
          <a:p>
            <a:pPr marL="1200150" lvl="1" indent="-742950">
              <a:buFont typeface="+mj-lt"/>
              <a:buAutoNum type="arabicPeriod"/>
            </a:pPr>
            <a:r>
              <a:rPr lang="fr-BE" sz="36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relave-toi les mains ou utilise du gel hydro- alcoolique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33659" y="4226384"/>
            <a:ext cx="987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BE" sz="5400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fr-BE" sz="5400" dirty="0">
              <a:solidFill>
                <a:srgbClr val="FFC0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80655"/>
      </p:ext>
    </p:extLst>
  </p:cSld>
  <p:clrMapOvr>
    <a:masterClrMapping/>
  </p:clrMapOvr>
  <p:transition spd="slow" advClick="0" advTm="2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698" y="373488"/>
            <a:ext cx="116167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BE" sz="32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Comment dois-je faire pour manger ?</a:t>
            </a:r>
          </a:p>
          <a:p>
            <a:pPr algn="just">
              <a:spcAft>
                <a:spcPts val="0"/>
              </a:spcAft>
            </a:pPr>
            <a:endParaRPr lang="fr-BE" sz="3200" dirty="0">
              <a:solidFill>
                <a:srgbClr val="BD033D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1200150" lvl="1" indent="-742950" algn="just">
              <a:buFont typeface="+mj-lt"/>
              <a:buAutoNum type="arabicPeriod"/>
            </a:pPr>
            <a:r>
              <a:rPr lang="fr-BE" sz="32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lave-toi les mains ou utilise du gel hydro-alcoolique</a:t>
            </a:r>
          </a:p>
          <a:p>
            <a:pPr marL="1200150" lvl="1" indent="-742950" algn="just">
              <a:buFont typeface="+mj-lt"/>
              <a:buAutoNum type="arabicPeriod"/>
            </a:pPr>
            <a:r>
              <a:rPr lang="fr-BE" sz="32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décroche ton masque par les élastiques ou les cordelettes</a:t>
            </a:r>
          </a:p>
          <a:p>
            <a:pPr marL="1200150" lvl="1" indent="-742950" algn="just">
              <a:buFont typeface="+mj-lt"/>
              <a:buAutoNum type="arabicPeriod"/>
            </a:pPr>
            <a:r>
              <a:rPr lang="fr-BE" sz="32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dépose-le soit :</a:t>
            </a:r>
          </a:p>
          <a:p>
            <a:pPr marL="1485900" lvl="2" indent="-571500" algn="just">
              <a:buFont typeface="Wingdings" panose="05000000000000000000" pitchFamily="2" charset="2"/>
              <a:buChar char="ü"/>
            </a:pPr>
            <a:r>
              <a:rPr lang="fr-BE" sz="32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dans ta boite, si tu en as une et si tu gardes le même masque après manger</a:t>
            </a:r>
          </a:p>
          <a:p>
            <a:pPr marL="1485900" lvl="2" indent="-571500" algn="just">
              <a:buFont typeface="Wingdings" panose="05000000000000000000" pitchFamily="2" charset="2"/>
              <a:buChar char="ü"/>
            </a:pPr>
            <a:r>
              <a:rPr lang="fr-FR" sz="32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dans ton sac en tissu si tu changes de masque</a:t>
            </a:r>
          </a:p>
          <a:p>
            <a:pPr marL="1028700" lvl="1" indent="-571500" algn="just">
              <a:buFont typeface="+mj-lt"/>
              <a:buAutoNum type="arabicPeriod"/>
            </a:pPr>
            <a:r>
              <a:rPr lang="fr-FR" sz="32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relave-toi les mains ou utilise du gel hydro-alcoolique</a:t>
            </a:r>
          </a:p>
          <a:p>
            <a:pPr marL="1028700" lvl="1" indent="-571500" algn="just">
              <a:buFont typeface="+mj-lt"/>
              <a:buAutoNum type="arabicPeriod"/>
            </a:pPr>
            <a:r>
              <a:rPr lang="fr-FR" sz="3200" dirty="0">
                <a:solidFill>
                  <a:srgbClr val="BD033D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maintenant tu peux manger </a:t>
            </a:r>
          </a:p>
          <a:p>
            <a:pPr lvl="1" algn="r"/>
            <a:r>
              <a:rPr lang="fr-FR" sz="3200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Bon appétit….</a:t>
            </a:r>
            <a:endParaRPr lang="fr-BE" sz="32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23525" y="5145718"/>
            <a:ext cx="11987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fr-FR" sz="6600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fr-FR" sz="6600" dirty="0">
              <a:solidFill>
                <a:srgbClr val="FFC0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03264"/>
      </p:ext>
    </p:extLst>
  </p:cSld>
  <p:clrMapOvr>
    <a:masterClrMapping/>
  </p:clrMapOvr>
  <p:transition spd="slow" advClick="0" advTm="3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75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21855" y="3012257"/>
            <a:ext cx="6692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rgbClr val="008000"/>
                </a:solidFill>
                <a:latin typeface="Comic Sans MS" panose="030F0702030302020204" pitchFamily="66" charset="0"/>
              </a:rPr>
              <a:t>pro du masque </a:t>
            </a:r>
            <a:endParaRPr lang="fr-BE" sz="6000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4728" y="1306286"/>
            <a:ext cx="7795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rgbClr val="008000"/>
                </a:solidFill>
                <a:latin typeface="Comic Sans MS" panose="030F0702030302020204" pitchFamily="66" charset="0"/>
              </a:rPr>
              <a:t>Te voilà</a:t>
            </a:r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5B734C-5595-4CB0-BA9A-E380C197AF2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t="16043" r="22884" b="19486"/>
          <a:stretch/>
        </p:blipFill>
        <p:spPr bwMode="auto">
          <a:xfrm>
            <a:off x="8168871" y="2580409"/>
            <a:ext cx="2301240" cy="2159000"/>
          </a:xfrm>
          <a:prstGeom prst="flowChartAlternateProcess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03344" y="4458593"/>
            <a:ext cx="119135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8800" dirty="0">
                <a:solidFill>
                  <a:srgbClr val="00B050"/>
                </a:solidFill>
                <a:latin typeface="Comic Sans MS" panose="030F0702030302020204" pitchFamily="66" charset="0"/>
                <a:sym typeface="Wingdings 2" panose="05020102010507070707" pitchFamily="18" charset="2"/>
              </a:rPr>
              <a:t></a:t>
            </a:r>
            <a:endParaRPr lang="fr-BE" sz="8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9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rcRect l="-3831" r="-3153" b="3123"/>
          <a:stretch/>
        </p:blipFill>
        <p:spPr>
          <a:xfrm>
            <a:off x="-128789" y="1542102"/>
            <a:ext cx="5422006" cy="4485211"/>
          </a:xfrm>
          <a:prstGeom prst="flowChartInputOutpu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49899" y="1038013"/>
            <a:ext cx="8371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</a:t>
            </a:r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</a:rPr>
              <a:t> c’est l’espace à garder autour de toi </a:t>
            </a:r>
            <a:r>
              <a:rPr lang="fr-FR" sz="3600" b="1" dirty="0">
                <a:solidFill>
                  <a:srgbClr val="BD033D"/>
                </a:solidFill>
                <a:latin typeface="Comic Sans MS" panose="030F0702030302020204" pitchFamily="66" charset="0"/>
              </a:rPr>
              <a:t>=</a:t>
            </a:r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</a:rPr>
              <a:t> l’espace de tes bras tendus </a:t>
            </a:r>
            <a:endParaRPr lang="fr-BE" sz="3600" dirty="0">
              <a:solidFill>
                <a:srgbClr val="BD033D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10259" y="2934583"/>
            <a:ext cx="713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</a:rPr>
              <a:t>Chaque personne devrait aussi activer son bouclier !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67943" y="4757947"/>
            <a:ext cx="6794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600" b="1" dirty="0">
                <a:solidFill>
                  <a:srgbClr val="BD033D"/>
                </a:solidFill>
                <a:latin typeface="Comic Sans MS" panose="030F0702030302020204" pitchFamily="66" charset="0"/>
              </a:rPr>
              <a:t>Si ce n’est pas le cas,</a:t>
            </a:r>
          </a:p>
          <a:p>
            <a:pPr lvl="0" algn="r"/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</a:rPr>
              <a:t>écarte-toi un peu plus !</a:t>
            </a:r>
            <a:endParaRPr lang="fr-BE" sz="3600" dirty="0">
              <a:solidFill>
                <a:srgbClr val="BD033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63927"/>
      </p:ext>
    </p:extLst>
  </p:cSld>
  <p:clrMapOvr>
    <a:masterClrMapping/>
  </p:clrMapOvr>
  <p:transition spd="slow" advClick="0" advTm="1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4944871"/>
            <a:ext cx="1455794" cy="2690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96" y="4921688"/>
            <a:ext cx="1004280" cy="3009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96" y="5325182"/>
            <a:ext cx="711101" cy="6410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44893" y="3917004"/>
            <a:ext cx="293003" cy="34574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4016" y="603143"/>
            <a:ext cx="3491420" cy="172060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876006" y="2600343"/>
            <a:ext cx="6439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Montage diapo réalisé par l’équipe </a:t>
            </a:r>
          </a:p>
          <a:p>
            <a:pPr algn="ctr"/>
            <a:r>
              <a:rPr lang="fr-FR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du centre PMS WBE de Visé</a:t>
            </a:r>
          </a:p>
          <a:p>
            <a:pPr algn="r"/>
            <a:r>
              <a:rPr lang="fr-FR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Mai 2020</a:t>
            </a:r>
            <a:endParaRPr lang="fr-BE" sz="1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7200" y="4376058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images</a:t>
            </a:r>
            <a:endParaRPr lang="fr-BE" dirty="0">
              <a:latin typeface="Comic Sans MS" panose="030F0702030302020204" pitchFamily="66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024" y="3616006"/>
            <a:ext cx="1671482" cy="4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06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rcRect l="-3831" r="-3153" b="3123"/>
          <a:stretch/>
        </p:blipFill>
        <p:spPr>
          <a:xfrm>
            <a:off x="1" y="1542102"/>
            <a:ext cx="5293216" cy="4485211"/>
          </a:xfrm>
          <a:prstGeom prst="flowChartInputOutpu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27301" y="395002"/>
            <a:ext cx="78646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fr-FR" sz="3000" dirty="0">
                <a:solidFill>
                  <a:srgbClr val="BD033D"/>
                </a:solidFill>
                <a:latin typeface="Comic Sans MS" panose="030F0702030302020204" pitchFamily="66" charset="0"/>
              </a:rPr>
              <a:t>Lave-toi les mains avec du savon :</a:t>
            </a:r>
          </a:p>
          <a:p>
            <a:pPr lvl="0"/>
            <a:endParaRPr lang="fr-FR" sz="3000" dirty="0">
              <a:solidFill>
                <a:srgbClr val="BD033D"/>
              </a:solidFill>
              <a:latin typeface="Comic Sans MS" panose="030F0702030302020204" pitchFamily="66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000" dirty="0">
                <a:solidFill>
                  <a:srgbClr val="BD033D"/>
                </a:solidFill>
                <a:latin typeface="Comic Sans MS" panose="030F0702030302020204" pitchFamily="66" charset="0"/>
              </a:rPr>
              <a:t>avant de rentrer en classe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000" dirty="0">
                <a:solidFill>
                  <a:srgbClr val="BD033D"/>
                </a:solidFill>
                <a:latin typeface="Comic Sans MS" panose="030F0702030302020204" pitchFamily="66" charset="0"/>
              </a:rPr>
              <a:t>avant et après être allé aux toilettes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000" dirty="0">
                <a:solidFill>
                  <a:srgbClr val="BD033D"/>
                </a:solidFill>
                <a:latin typeface="Comic Sans MS" panose="030F0702030302020204" pitchFamily="66" charset="0"/>
              </a:rPr>
              <a:t>après avoir toussé ou éternué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000" dirty="0">
                <a:solidFill>
                  <a:srgbClr val="BD033D"/>
                </a:solidFill>
                <a:latin typeface="Comic Sans MS" panose="030F0702030302020204" pitchFamily="66" charset="0"/>
              </a:rPr>
              <a:t>après t’être mouché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000" dirty="0">
                <a:solidFill>
                  <a:srgbClr val="BD033D"/>
                </a:solidFill>
                <a:latin typeface="Comic Sans MS" panose="030F0702030302020204" pitchFamily="66" charset="0"/>
              </a:rPr>
              <a:t>avant de mettre ou retirer ton masque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000" dirty="0">
                <a:solidFill>
                  <a:srgbClr val="BD033D"/>
                </a:solidFill>
                <a:latin typeface="Comic Sans MS" panose="030F0702030302020204" pitchFamily="66" charset="0"/>
              </a:rPr>
              <a:t>avant et après boire et manger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000" dirty="0">
                <a:solidFill>
                  <a:srgbClr val="BD033D"/>
                </a:solidFill>
                <a:latin typeface="Comic Sans MS" panose="030F0702030302020204" pitchFamily="66" charset="0"/>
              </a:rPr>
              <a:t>si tu as touché ton masque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000" dirty="0">
                <a:solidFill>
                  <a:srgbClr val="BD033D"/>
                </a:solidFill>
                <a:latin typeface="Comic Sans MS" panose="030F0702030302020204" pitchFamily="66" charset="0"/>
              </a:rPr>
              <a:t>avant de quitter l’école</a:t>
            </a:r>
          </a:p>
        </p:txBody>
      </p:sp>
    </p:spTree>
    <p:extLst>
      <p:ext uri="{BB962C8B-B14F-4D97-AF65-F5344CB8AC3E}">
        <p14:creationId xmlns:p14="http://schemas.microsoft.com/office/powerpoint/2010/main" val="3431860020"/>
      </p:ext>
    </p:extLst>
  </p:cSld>
  <p:clrMapOvr>
    <a:masterClrMapping/>
  </p:clrMapOvr>
  <p:transition spd="slow" advClick="0" advTm="3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rcRect l="-3831" r="-3153" b="3123"/>
          <a:stretch/>
        </p:blipFill>
        <p:spPr>
          <a:xfrm>
            <a:off x="-128789" y="1542102"/>
            <a:ext cx="5422006" cy="4485211"/>
          </a:xfrm>
          <a:prstGeom prst="flowChartInputOutpu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40312" y="501111"/>
            <a:ext cx="7246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</a:rPr>
              <a:t>Porte ton masque</a:t>
            </a:r>
          </a:p>
          <a:p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</a:rPr>
              <a:t>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</a:rPr>
              <a:t>dans le bus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</a:rPr>
              <a:t>à l’école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</a:rPr>
              <a:t>en classe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600" dirty="0">
                <a:solidFill>
                  <a:srgbClr val="BD033D"/>
                </a:solidFill>
                <a:latin typeface="Comic Sans MS" panose="030F0702030302020204" pitchFamily="66" charset="0"/>
              </a:rPr>
              <a:t>dans chaque situation où quelqu’un pourrait entrer dans ton espace bouclier</a:t>
            </a:r>
            <a:r>
              <a:rPr lang="fr-BE" sz="3600" dirty="0">
                <a:solidFill>
                  <a:srgbClr val="BD033D"/>
                </a:solidFill>
                <a:latin typeface="Comic Sans MS" panose="030F0702030302020204" pitchFamily="66" charset="0"/>
              </a:rPr>
              <a:t>.</a:t>
            </a:r>
            <a:endParaRPr lang="fr-FR" sz="3600" dirty="0">
              <a:solidFill>
                <a:srgbClr val="BD033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83932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191" y="1463067"/>
            <a:ext cx="4658375" cy="42963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32742" y="3425781"/>
            <a:ext cx="5618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lave-toi les mains </a:t>
            </a:r>
          </a:p>
          <a:p>
            <a:pPr lvl="0" algn="ctr"/>
            <a:r>
              <a:rPr lang="fr-FR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avec du savon.</a:t>
            </a:r>
            <a:endParaRPr lang="fr-BE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6142" y="1988766"/>
            <a:ext cx="7439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AVANT</a:t>
            </a:r>
            <a:r>
              <a:rPr lang="fr-FR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 de mettre ton masque</a:t>
            </a:r>
            <a:endParaRPr lang="fr-BE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00">
        <p14:reveal/>
      </p:transition>
    </mc:Choice>
    <mc:Fallback xmlns="">
      <p:transition spd="slow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rcRect l="-41" t="-697"/>
          <a:stretch/>
        </p:blipFill>
        <p:spPr>
          <a:xfrm>
            <a:off x="119033" y="1391592"/>
            <a:ext cx="4455128" cy="32325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58929" y="728547"/>
            <a:ext cx="8333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Fais plein de mousse </a:t>
            </a:r>
          </a:p>
          <a:p>
            <a:pPr algn="ctr"/>
            <a:r>
              <a:rPr lang="fr-FR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et frotte en comptant </a:t>
            </a:r>
            <a:r>
              <a:rPr lang="fr-FR" sz="36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calmement</a:t>
            </a:r>
            <a:r>
              <a:rPr lang="fr-FR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 jusque </a:t>
            </a:r>
            <a:r>
              <a:rPr lang="fr-FR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40…</a:t>
            </a:r>
            <a:endParaRPr lang="fr-BE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42649" y="4208691"/>
            <a:ext cx="7711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frotte </a:t>
            </a:r>
            <a:r>
              <a:rPr lang="fr-FR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aussi</a:t>
            </a:r>
            <a:r>
              <a:rPr lang="fr-FR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 tes pouces, tes ongles et tes poignets.</a:t>
            </a:r>
            <a:endParaRPr lang="fr-BE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162" y="2667539"/>
            <a:ext cx="978313" cy="9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48229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50" r="17923" b="7502"/>
          <a:stretch/>
        </p:blipFill>
        <p:spPr>
          <a:xfrm>
            <a:off x="778783" y="1119285"/>
            <a:ext cx="2794715" cy="2925479"/>
          </a:xfrm>
          <a:prstGeom prst="flowChartConnector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34498" y="4590867"/>
            <a:ext cx="9164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et frotte tes mains de la même façon qu’avec du savon !</a:t>
            </a:r>
            <a:endParaRPr lang="fr-BE" sz="36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79241" y="2868719"/>
            <a:ext cx="802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alors utilise du gel hydro-alcoolique</a:t>
            </a:r>
            <a:endParaRPr lang="fr-BE" sz="36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41041" y="798942"/>
            <a:ext cx="5692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 tu ne peux pas te laver les mains…</a:t>
            </a:r>
            <a:endParaRPr lang="fr-BE" sz="4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08272"/>
      </p:ext>
    </p:extLst>
  </p:cSld>
  <p:clrMapOvr>
    <a:masterClrMapping/>
  </p:clrMapOvr>
  <p:transition spd="slow" advClick="0"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71" t="9563" r="8934" b="4219"/>
          <a:stretch/>
        </p:blipFill>
        <p:spPr>
          <a:xfrm>
            <a:off x="1609858" y="1841679"/>
            <a:ext cx="3296993" cy="3219718"/>
          </a:xfrm>
          <a:prstGeom prst="ellipse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592291" y="2851373"/>
            <a:ext cx="612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Prends ton masque par les élastiques ou les rubans.</a:t>
            </a:r>
            <a:endParaRPr lang="fr-BE" sz="3600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7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0</TotalTime>
  <Words>722</Words>
  <Application>Microsoft Office PowerPoint</Application>
  <PresentationFormat>Grand écran</PresentationFormat>
  <Paragraphs>139</Paragraphs>
  <Slides>30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Arial</vt:lpstr>
      <vt:lpstr>Comic Sans MS</vt:lpstr>
      <vt:lpstr>Tw Cen MT</vt:lpstr>
      <vt:lpstr>Wingdings</vt:lpstr>
      <vt:lpstr>Ronds dans l’eau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 INFIRMIER</dc:creator>
  <cp:lastModifiedBy>Tressy Scanga</cp:lastModifiedBy>
  <cp:revision>160</cp:revision>
  <dcterms:created xsi:type="dcterms:W3CDTF">2020-05-11T10:36:04Z</dcterms:created>
  <dcterms:modified xsi:type="dcterms:W3CDTF">2020-05-15T10:41:37Z</dcterms:modified>
</cp:coreProperties>
</file>